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handoutMasterIdLst>
    <p:handoutMasterId r:id="rId12"/>
  </p:handoutMasterIdLst>
  <p:sldIdLst>
    <p:sldId id="256" r:id="rId3"/>
    <p:sldId id="300" r:id="rId4"/>
    <p:sldId id="306" r:id="rId5"/>
    <p:sldId id="312" r:id="rId6"/>
    <p:sldId id="308" r:id="rId7"/>
    <p:sldId id="313" r:id="rId8"/>
    <p:sldId id="309" r:id="rId9"/>
    <p:sldId id="310" r:id="rId10"/>
    <p:sldId id="290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8" autoAdjust="0"/>
    <p:restoredTop sz="93631"/>
  </p:normalViewPr>
  <p:slideViewPr>
    <p:cSldViewPr snapToGrid="0">
      <p:cViewPr>
        <p:scale>
          <a:sx n="120" d="100"/>
          <a:sy n="120" d="100"/>
        </p:scale>
        <p:origin x="1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63AA-BCB7-FE4D-BF04-823A802D788D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0B71-29E6-FE4A-8832-B26B955C5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2"/>
            <a:ext cx="2602159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6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46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520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86112"/>
            <a:ext cx="2752482" cy="1175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6.xml"/><Relationship Id="rId24" Type="http://schemas.openxmlformats.org/officeDocument/2006/relationships/theme" Target="../theme/theme2.xml"/><Relationship Id="rId25" Type="http://schemas.openxmlformats.org/officeDocument/2006/relationships/image" Target="../media/image3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2" r:id="rId16"/>
    <p:sldLayoutId id="2147483733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18720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0" r:id="rId16"/>
    <p:sldLayoutId id="2147483731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957" y="3617843"/>
            <a:ext cx="11695043" cy="2730295"/>
          </a:xfrm>
        </p:spPr>
        <p:txBody>
          <a:bodyPr>
            <a:noAutofit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European</a:t>
            </a:r>
            <a:r>
              <a:rPr lang="it-IT" sz="3600" dirty="0" smtClean="0"/>
              <a:t> </a:t>
            </a:r>
            <a:r>
              <a:rPr lang="it-IT" sz="3600" dirty="0" err="1"/>
              <a:t>Mediation</a:t>
            </a:r>
            <a:r>
              <a:rPr lang="it-IT" sz="3600" dirty="0"/>
              <a:t> Development Toolkit</a:t>
            </a:r>
            <a:r>
              <a:rPr lang="en-GB" sz="3600" dirty="0"/>
              <a:t>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Assoc. </a:t>
            </a:r>
            <a:r>
              <a:rPr lang="en-GB" sz="2800" dirty="0" err="1" smtClean="0"/>
              <a:t>Prof.</a:t>
            </a:r>
            <a:r>
              <a:rPr lang="en-GB" sz="2800" dirty="0" smtClean="0"/>
              <a:t> </a:t>
            </a:r>
            <a:r>
              <a:rPr lang="en-GB" sz="2800" dirty="0" err="1" smtClean="0"/>
              <a:t>Dr.</a:t>
            </a:r>
            <a:r>
              <a:rPr lang="en-GB" sz="2800" dirty="0" smtClean="0"/>
              <a:t> Rimantas Simaitis </a:t>
            </a:r>
            <a:br>
              <a:rPr lang="en-GB" sz="2800" dirty="0" smtClean="0"/>
            </a:br>
            <a:r>
              <a:rPr lang="en-GB" sz="2800" b="0" i="1" dirty="0" smtClean="0"/>
              <a:t>Chairman of the CEPEJ-GT-MED 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>11 April 2019, Riga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7244"/>
            <a:ext cx="9764486" cy="1126868"/>
          </a:xfrm>
        </p:spPr>
        <p:txBody>
          <a:bodyPr>
            <a:noAutofit/>
          </a:bodyPr>
          <a:lstStyle/>
          <a:p>
            <a:r>
              <a:rPr lang="en-GB" altLang="en-US" sz="3200" dirty="0">
                <a:latin typeface="+mj-lt"/>
              </a:rPr>
              <a:t>Council of Europe Committee of Ministers Recommendations on mediation </a:t>
            </a:r>
            <a:r>
              <a:rPr lang="en-GB" altLang="en-US" sz="3200" dirty="0" smtClean="0">
                <a:latin typeface="+mj-lt"/>
              </a:rPr>
              <a:t>and ADR</a:t>
            </a:r>
            <a:r>
              <a:rPr lang="en-US" altLang="en-US" sz="3200" dirty="0">
                <a:latin typeface="+mj-lt"/>
              </a:rPr>
              <a:t/>
            </a:r>
            <a:br>
              <a:rPr lang="en-US" alt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512404"/>
            <a:ext cx="9053945" cy="41278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3200" dirty="0" smtClean="0">
                <a:latin typeface="+mn-lt"/>
              </a:rPr>
              <a:t>Recommendation </a:t>
            </a:r>
            <a:r>
              <a:rPr lang="en-US" altLang="en-US" sz="3200" dirty="0">
                <a:latin typeface="+mn-lt"/>
              </a:rPr>
              <a:t>Rec(98)1 on family mediation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 smtClean="0">
                <a:latin typeface="+mn-lt"/>
              </a:rPr>
              <a:t>Recommendation </a:t>
            </a:r>
            <a:r>
              <a:rPr lang="en-US" altLang="en-US" sz="3200" dirty="0">
                <a:latin typeface="+mn-lt"/>
              </a:rPr>
              <a:t>Rec(2001)9 on alternatives to litigation between administrative authorities and private parties</a:t>
            </a:r>
            <a:endParaRPr lang="lt-LT" altLang="en-US" sz="3200" dirty="0">
              <a:latin typeface="+mn-lt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Recommendation Rec(2002)10 on mediation in </a:t>
            </a:r>
            <a:r>
              <a:rPr lang="en-US" altLang="en-US" sz="3200" dirty="0">
                <a:latin typeface="+mn-lt"/>
                <a:ea typeface="Times New Roman" charset="0"/>
                <a:cs typeface="Times New Roman" charset="0"/>
              </a:rPr>
              <a:t>civil </a:t>
            </a:r>
            <a:r>
              <a:rPr lang="en-US" altLang="en-US" sz="3200" dirty="0" smtClean="0">
                <a:latin typeface="+mn-lt"/>
                <a:ea typeface="Times New Roman" charset="0"/>
                <a:cs typeface="Times New Roman" charset="0"/>
              </a:rPr>
              <a:t>matters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+mn-lt"/>
                <a:ea typeface="Times New Roman" charset="0"/>
                <a:cs typeface="Times New Roman" charset="0"/>
              </a:rPr>
              <a:t>Recommendation </a:t>
            </a:r>
            <a:r>
              <a:rPr lang="en-US" sz="3200" dirty="0" smtClean="0">
                <a:latin typeface="+mn-lt"/>
                <a:ea typeface="Times New Roman" charset="0"/>
                <a:cs typeface="Times New Roman" charset="0"/>
              </a:rPr>
              <a:t>CM/Rec(2018)8 </a:t>
            </a:r>
            <a:r>
              <a:rPr lang="en-US" sz="3200" dirty="0">
                <a:latin typeface="+mn-lt"/>
                <a:ea typeface="Times New Roman" charset="0"/>
                <a:cs typeface="Times New Roman" charset="0"/>
              </a:rPr>
              <a:t>concerning restorative justice in criminal matters</a:t>
            </a:r>
            <a:endParaRPr lang="en-US" altLang="en-US" sz="3200" dirty="0">
              <a:latin typeface="+mn-lt"/>
              <a:ea typeface="Times New Roman" charset="0"/>
              <a:cs typeface="Times New Roman" charset="0"/>
            </a:endParaRPr>
          </a:p>
          <a:p>
            <a:pPr marL="457200" indent="-457200">
              <a:buFont typeface="Wingdings" charset="2"/>
              <a:buChar char="ü"/>
            </a:pPr>
            <a:endParaRPr lang="en-US" sz="3200" b="1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16" y="5333106"/>
            <a:ext cx="1904220" cy="15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18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2006 CEPEJ study on mediation in Europe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115879"/>
            <a:ext cx="9053945" cy="37952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altLang="en-US" sz="3200" b="1" dirty="0">
                <a:latin typeface="+mn-lt"/>
              </a:rPr>
              <a:t>Main obstacles for mediation in Europe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Lack of </a:t>
            </a:r>
            <a:r>
              <a:rPr lang="en-US" altLang="en-US" sz="3200" b="1" dirty="0">
                <a:latin typeface="+mn-lt"/>
              </a:rPr>
              <a:t>awareness</a:t>
            </a:r>
            <a:r>
              <a:rPr lang="en-US" altLang="en-US" sz="3200" dirty="0">
                <a:latin typeface="+mn-lt"/>
              </a:rPr>
              <a:t> of mediation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GB" altLang="en-US" sz="3200" dirty="0">
                <a:latin typeface="+mn-lt"/>
              </a:rPr>
              <a:t>Lack of specialised </a:t>
            </a:r>
            <a:r>
              <a:rPr lang="en-GB" altLang="en-US" sz="3200" b="1" dirty="0">
                <a:latin typeface="+mn-lt"/>
              </a:rPr>
              <a:t>training</a:t>
            </a:r>
            <a:r>
              <a:rPr lang="en-GB" altLang="en-US" sz="3200" dirty="0">
                <a:latin typeface="+mn-lt"/>
              </a:rPr>
              <a:t> of mediators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b="1" dirty="0">
                <a:latin typeface="+mn-lt"/>
              </a:rPr>
              <a:t>Disparities in training and qualifications </a:t>
            </a:r>
            <a:r>
              <a:rPr lang="en-US" altLang="en-US" sz="3200" dirty="0">
                <a:latin typeface="+mn-lt"/>
              </a:rPr>
              <a:t>of mediators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Still relatively </a:t>
            </a:r>
            <a:r>
              <a:rPr lang="en-US" altLang="en-US" sz="3200" b="1" dirty="0">
                <a:latin typeface="+mn-lt"/>
              </a:rPr>
              <a:t>high cost </a:t>
            </a:r>
            <a:r>
              <a:rPr lang="en-US" altLang="en-US" sz="3200" dirty="0">
                <a:latin typeface="+mn-lt"/>
              </a:rPr>
              <a:t>for the users, </a:t>
            </a:r>
            <a:r>
              <a:rPr lang="en-US" altLang="en-US" sz="3200" b="1" dirty="0">
                <a:latin typeface="+mn-lt"/>
              </a:rPr>
              <a:t>financial imbalances </a:t>
            </a:r>
            <a:r>
              <a:rPr lang="en-US" altLang="en-US" sz="3200" dirty="0">
                <a:latin typeface="+mn-lt"/>
              </a:rPr>
              <a:t>of the parties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Disparities in the scope and guarantees of </a:t>
            </a:r>
            <a:r>
              <a:rPr lang="en-US" altLang="en-US" sz="3200" b="1" dirty="0">
                <a:latin typeface="+mn-lt"/>
              </a:rPr>
              <a:t>confidentiality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Lack of relevant </a:t>
            </a:r>
            <a:r>
              <a:rPr lang="en-US" altLang="en-US" sz="3200" b="1" dirty="0">
                <a:latin typeface="+mn-lt"/>
              </a:rPr>
              <a:t>“mediation-friendly” legal environment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altLang="en-US" sz="3200" dirty="0">
                <a:latin typeface="+mn-lt"/>
              </a:rPr>
              <a:t>In some countries - lack of </a:t>
            </a:r>
            <a:r>
              <a:rPr lang="en-US" altLang="en-US" sz="3200" b="1" dirty="0">
                <a:latin typeface="+mn-lt"/>
              </a:rPr>
              <a:t>qualified mediators and </a:t>
            </a:r>
            <a:endParaRPr lang="en-US" altLang="en-US" sz="3200" b="1" dirty="0" smtClean="0">
              <a:latin typeface="+mn-lt"/>
            </a:endParaRPr>
          </a:p>
          <a:p>
            <a:pPr algn="just"/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smtClean="0">
                <a:latin typeface="+mn-lt"/>
              </a:rPr>
              <a:t>    trainers</a:t>
            </a:r>
            <a:endParaRPr lang="en-US" sz="3200" b="1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69" y="5635255"/>
            <a:ext cx="2460852" cy="11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CEPEJ </a:t>
            </a:r>
            <a:r>
              <a:rPr lang="en-US" sz="3200" dirty="0" smtClean="0"/>
              <a:t>guidelines on better implementation of CM Recommendations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CEPEJ(2007)14E / 7 December 2007 concerning family mediation and mediation in civil matters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CEPEJ(2007)15E / 7 </a:t>
            </a:r>
            <a:r>
              <a:rPr lang="en-US" sz="3200" dirty="0"/>
              <a:t>December 2007 concerning </a:t>
            </a:r>
            <a:r>
              <a:rPr lang="en-US" sz="3200" dirty="0" smtClean="0"/>
              <a:t>on alternatives to litigation between administrative authorities and private parties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CEPEJ(2007)13E/7 </a:t>
            </a:r>
            <a:r>
              <a:rPr lang="en-US" sz="3200" dirty="0"/>
              <a:t>December 2007 concerning </a:t>
            </a:r>
            <a:r>
              <a:rPr lang="en-US" sz="3200" dirty="0" smtClean="0"/>
              <a:t>mediation in penal matters </a:t>
            </a:r>
            <a:r>
              <a:rPr lang="en-US" sz="3200" i="1" dirty="0" smtClean="0">
                <a:solidFill>
                  <a:schemeClr val="tx2"/>
                </a:solidFill>
              </a:rPr>
              <a:t>(may be updated due to update of the CM Recommendation No. 99(19))</a:t>
            </a:r>
            <a:endParaRPr lang="en-US" sz="3200" i="1" dirty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69" y="5635255"/>
            <a:ext cx="2460852" cy="11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6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69" y="5635255"/>
            <a:ext cx="2460852" cy="1100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2017-2018 CEPEJ Guidelines’ Impact Study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charset="0"/>
              <a:buChar char="•"/>
            </a:pPr>
            <a:r>
              <a:rPr lang="lt-LT" sz="3200" dirty="0" err="1" smtClean="0"/>
              <a:t>Lack</a:t>
            </a:r>
            <a:r>
              <a:rPr lang="lt-LT" sz="3200" dirty="0" smtClean="0"/>
              <a:t> </a:t>
            </a:r>
            <a:r>
              <a:rPr lang="lt-LT" sz="3200" dirty="0" err="1" smtClean="0"/>
              <a:t>of</a:t>
            </a:r>
            <a:r>
              <a:rPr lang="lt-LT" sz="3200" dirty="0" smtClean="0"/>
              <a:t> </a:t>
            </a:r>
            <a:r>
              <a:rPr lang="lt-LT" sz="3200" dirty="0" err="1" smtClean="0"/>
              <a:t>consistent</a:t>
            </a:r>
            <a:r>
              <a:rPr lang="lt-LT" sz="3200" dirty="0" smtClean="0"/>
              <a:t> </a:t>
            </a:r>
            <a:r>
              <a:rPr lang="lt-LT" sz="3200" b="1" dirty="0" err="1" smtClean="0"/>
              <a:t>statistics</a:t>
            </a:r>
            <a:r>
              <a:rPr lang="lt-LT" sz="3200" dirty="0" smtClean="0"/>
              <a:t> </a:t>
            </a:r>
            <a:r>
              <a:rPr lang="lt-LT" sz="3200" dirty="0" err="1" smtClean="0"/>
              <a:t>on</a:t>
            </a:r>
            <a:r>
              <a:rPr lang="lt-LT" sz="3200" dirty="0" smtClean="0"/>
              <a:t> </a:t>
            </a:r>
            <a:r>
              <a:rPr lang="lt-LT" sz="3200" dirty="0" err="1" smtClean="0"/>
              <a:t>mediation</a:t>
            </a:r>
            <a:endParaRPr lang="lt-LT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</a:t>
            </a:r>
            <a:r>
              <a:rPr lang="lt-LT" sz="3200" dirty="0" err="1" smtClean="0"/>
              <a:t>ediation</a:t>
            </a:r>
            <a:r>
              <a:rPr lang="lt-LT" sz="3200" dirty="0" smtClean="0"/>
              <a:t>/</a:t>
            </a:r>
            <a:r>
              <a:rPr lang="lt-LT" sz="3200" dirty="0" err="1" smtClean="0"/>
              <a:t>litigation</a:t>
            </a:r>
            <a:r>
              <a:rPr lang="lt-LT" sz="3200" dirty="0" smtClean="0"/>
              <a:t> </a:t>
            </a:r>
            <a:r>
              <a:rPr lang="lt-LT" sz="3200" dirty="0" err="1" smtClean="0"/>
              <a:t>average</a:t>
            </a:r>
            <a:r>
              <a:rPr lang="lt-LT" sz="3200" dirty="0" smtClean="0"/>
              <a:t> </a:t>
            </a:r>
            <a:r>
              <a:rPr lang="lt-LT" sz="3200" dirty="0" err="1" smtClean="0"/>
              <a:t>ratio</a:t>
            </a:r>
            <a:r>
              <a:rPr lang="lt-LT" sz="3200" dirty="0" smtClean="0"/>
              <a:t> </a:t>
            </a:r>
            <a:r>
              <a:rPr lang="lt-LT" sz="3200" b="1" dirty="0" err="1" smtClean="0"/>
              <a:t>ca</a:t>
            </a:r>
            <a:r>
              <a:rPr lang="lt-LT" sz="3200" b="1" dirty="0" smtClean="0"/>
              <a:t>. 1 %</a:t>
            </a:r>
          </a:p>
          <a:p>
            <a:pPr marL="457200" indent="-457200">
              <a:buFont typeface="Arial" charset="0"/>
              <a:buChar char="•"/>
            </a:pPr>
            <a:r>
              <a:rPr lang="lt-LT" sz="3200" b="1" dirty="0" err="1" smtClean="0"/>
              <a:t>Penal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medaition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and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administrative</a:t>
            </a:r>
            <a:r>
              <a:rPr lang="lt-LT" sz="3200" b="1" dirty="0" smtClean="0"/>
              <a:t> ADR</a:t>
            </a:r>
            <a:r>
              <a:rPr lang="lt-LT" sz="3200" dirty="0" smtClean="0"/>
              <a:t> </a:t>
            </a:r>
            <a:r>
              <a:rPr lang="lt-LT" sz="3200" dirty="0" err="1" smtClean="0"/>
              <a:t>is</a:t>
            </a:r>
            <a:r>
              <a:rPr lang="lt-LT" sz="3200" dirty="0" smtClean="0"/>
              <a:t> </a:t>
            </a:r>
            <a:r>
              <a:rPr lang="lt-LT" sz="3200" dirty="0" err="1" smtClean="0"/>
              <a:t>less</a:t>
            </a:r>
            <a:r>
              <a:rPr lang="lt-LT" sz="3200" dirty="0" smtClean="0"/>
              <a:t> </a:t>
            </a:r>
            <a:r>
              <a:rPr lang="lt-LT" sz="3200" dirty="0" err="1" smtClean="0"/>
              <a:t>developed</a:t>
            </a:r>
            <a:r>
              <a:rPr lang="lt-LT" sz="3200" dirty="0" smtClean="0"/>
              <a:t>, </a:t>
            </a:r>
            <a:r>
              <a:rPr lang="lt-LT" sz="3200" b="1" dirty="0" err="1" smtClean="0"/>
              <a:t>civil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and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family</a:t>
            </a:r>
            <a:r>
              <a:rPr lang="lt-LT" sz="3200" dirty="0" smtClean="0"/>
              <a:t> - </a:t>
            </a:r>
            <a:r>
              <a:rPr lang="lt-LT" sz="3200" dirty="0" err="1" smtClean="0"/>
              <a:t>better</a:t>
            </a:r>
            <a:endParaRPr lang="lt-LT" sz="3200" dirty="0" smtClean="0"/>
          </a:p>
          <a:p>
            <a:pPr marL="457200" indent="-457200">
              <a:buFont typeface="Arial" charset="0"/>
              <a:buChar char="•"/>
            </a:pPr>
            <a:r>
              <a:rPr lang="lt-LT" sz="3200" dirty="0" err="1" smtClean="0"/>
              <a:t>CoE</a:t>
            </a:r>
            <a:r>
              <a:rPr lang="lt-LT" sz="3200" dirty="0" smtClean="0"/>
              <a:t>/CEPEJ </a:t>
            </a:r>
            <a:r>
              <a:rPr lang="lt-LT" sz="3200" dirty="0" err="1" smtClean="0"/>
              <a:t>mediation</a:t>
            </a:r>
            <a:r>
              <a:rPr lang="lt-LT" sz="3200" dirty="0" smtClean="0"/>
              <a:t> </a:t>
            </a:r>
            <a:r>
              <a:rPr lang="lt-LT" sz="3200" dirty="0" err="1" smtClean="0"/>
              <a:t>instruments</a:t>
            </a:r>
            <a:r>
              <a:rPr lang="lt-LT" sz="3200" dirty="0" smtClean="0"/>
              <a:t> </a:t>
            </a:r>
            <a:r>
              <a:rPr lang="lt-LT" sz="3200" b="1" dirty="0" err="1" smtClean="0"/>
              <a:t>impact</a:t>
            </a:r>
            <a:r>
              <a:rPr lang="lt-LT" sz="3200" b="1" dirty="0" smtClean="0"/>
              <a:t> vary</a:t>
            </a:r>
          </a:p>
          <a:p>
            <a:pPr marL="457200" indent="-457200">
              <a:buFont typeface="Arial" charset="0"/>
              <a:buChar char="•"/>
            </a:pPr>
            <a:r>
              <a:rPr lang="lt-LT" sz="3200" dirty="0" err="1" smtClean="0"/>
              <a:t>Survey</a:t>
            </a:r>
            <a:r>
              <a:rPr lang="lt-LT" sz="3200" dirty="0" smtClean="0"/>
              <a:t> </a:t>
            </a:r>
            <a:r>
              <a:rPr lang="lt-LT" sz="3200" dirty="0" err="1" smtClean="0"/>
              <a:t>confirmed</a:t>
            </a:r>
            <a:r>
              <a:rPr lang="lt-LT" sz="3200" dirty="0" smtClean="0"/>
              <a:t> a </a:t>
            </a:r>
            <a:r>
              <a:rPr lang="lt-LT" sz="3200" dirty="0" err="1" smtClean="0"/>
              <a:t>need</a:t>
            </a:r>
            <a:r>
              <a:rPr lang="lt-LT" sz="3200" dirty="0" smtClean="0"/>
              <a:t> </a:t>
            </a:r>
            <a:r>
              <a:rPr lang="lt-LT" sz="3200" dirty="0" err="1" smtClean="0"/>
              <a:t>for</a:t>
            </a:r>
            <a:r>
              <a:rPr lang="lt-LT" sz="3200" dirty="0" smtClean="0"/>
              <a:t> </a:t>
            </a:r>
            <a:r>
              <a:rPr lang="lt-LT" sz="3200" dirty="0" err="1" smtClean="0"/>
              <a:t>new</a:t>
            </a:r>
            <a:r>
              <a:rPr lang="lt-LT" sz="3200" dirty="0" smtClean="0"/>
              <a:t> </a:t>
            </a:r>
            <a:r>
              <a:rPr lang="lt-LT" sz="3200" b="1" dirty="0" err="1" smtClean="0"/>
              <a:t>more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detailed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standards</a:t>
            </a:r>
            <a:r>
              <a:rPr lang="lt-LT" sz="3200" b="1" dirty="0" smtClean="0"/>
              <a:t>/</a:t>
            </a:r>
            <a:r>
              <a:rPr lang="lt-LT" sz="3200" b="1" dirty="0" err="1" smtClean="0"/>
              <a:t>tools</a:t>
            </a:r>
            <a:endParaRPr lang="lt-LT" sz="3200" b="1" dirty="0" smtClean="0"/>
          </a:p>
          <a:p>
            <a:pPr marL="457200" indent="-457200">
              <a:buFont typeface="Arial" charset="0"/>
              <a:buChar char="•"/>
            </a:pPr>
            <a:endParaRPr lang="lt-LT" sz="3200" dirty="0" smtClean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625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55" y="0"/>
            <a:ext cx="506808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5932" y="6488668"/>
            <a:ext cx="577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www.coe.int</a:t>
            </a:r>
            <a:r>
              <a:rPr lang="en-US" dirty="0"/>
              <a:t>/en/web/</a:t>
            </a:r>
            <a:r>
              <a:rPr lang="en-US" dirty="0" err="1"/>
              <a:t>cepej</a:t>
            </a:r>
            <a:r>
              <a:rPr lang="en-US" dirty="0"/>
              <a:t>/</a:t>
            </a:r>
            <a:r>
              <a:rPr lang="en-US" dirty="0" err="1"/>
              <a:t>cepej</a:t>
            </a:r>
            <a:r>
              <a:rPr lang="en-US" dirty="0"/>
              <a:t>-work/mediation</a:t>
            </a:r>
          </a:p>
        </p:txBody>
      </p:sp>
    </p:spTree>
    <p:extLst>
      <p:ext uri="{BB962C8B-B14F-4D97-AF65-F5344CB8AC3E}">
        <p14:creationId xmlns:p14="http://schemas.microsoft.com/office/powerpoint/2010/main" val="765094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European Mediation Development Toolkit (1)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lt-LT" sz="3200" b="1" dirty="0" err="1" smtClean="0"/>
              <a:t>Aim</a:t>
            </a:r>
            <a:r>
              <a:rPr lang="lt-LT" sz="3200" b="1" dirty="0" smtClean="0"/>
              <a:t>:</a:t>
            </a:r>
            <a:r>
              <a:rPr lang="lt-LT" sz="3200" dirty="0" smtClean="0"/>
              <a:t> </a:t>
            </a:r>
            <a:r>
              <a:rPr lang="lt-LT" sz="3200" dirty="0" err="1" smtClean="0"/>
              <a:t>support</a:t>
            </a:r>
            <a:r>
              <a:rPr lang="lt-LT" sz="3200" dirty="0" smtClean="0"/>
              <a:t> </a:t>
            </a:r>
            <a:r>
              <a:rPr lang="lt-LT" sz="3200" dirty="0" err="1" smtClean="0"/>
              <a:t>and</a:t>
            </a:r>
            <a:r>
              <a:rPr lang="lt-LT" sz="3200" dirty="0" smtClean="0"/>
              <a:t> </a:t>
            </a:r>
            <a:r>
              <a:rPr lang="lt-LT" sz="3200" dirty="0" err="1" smtClean="0"/>
              <a:t>practical</a:t>
            </a:r>
            <a:r>
              <a:rPr lang="lt-LT" sz="3200" dirty="0" smtClean="0"/>
              <a:t> </a:t>
            </a:r>
            <a:r>
              <a:rPr lang="lt-LT" sz="3200" dirty="0" err="1" smtClean="0"/>
              <a:t>guidance</a:t>
            </a:r>
            <a:r>
              <a:rPr lang="lt-LT" sz="3200" dirty="0" smtClean="0"/>
              <a:t> </a:t>
            </a:r>
            <a:r>
              <a:rPr lang="lt-LT" sz="3200" dirty="0" err="1" smtClean="0"/>
              <a:t>for</a:t>
            </a:r>
            <a:r>
              <a:rPr lang="lt-LT" sz="3200" dirty="0" smtClean="0"/>
              <a:t> </a:t>
            </a:r>
            <a:r>
              <a:rPr lang="lt-LT" sz="3200" dirty="0" err="1" smtClean="0"/>
              <a:t>mediation</a:t>
            </a:r>
            <a:r>
              <a:rPr lang="lt-LT" sz="3200" dirty="0" smtClean="0"/>
              <a:t> </a:t>
            </a:r>
            <a:r>
              <a:rPr lang="lt-LT" sz="3200" dirty="0" err="1" smtClean="0"/>
              <a:t>development</a:t>
            </a:r>
            <a:endParaRPr lang="lt-LT" sz="3200" dirty="0" smtClean="0"/>
          </a:p>
          <a:p>
            <a:pPr marL="457200" indent="-457200">
              <a:buFont typeface="Arial" charset="0"/>
              <a:buChar char="•"/>
            </a:pPr>
            <a:r>
              <a:rPr lang="lt-LT" sz="3200" b="1" dirty="0" err="1" smtClean="0"/>
              <a:t>Flexibility</a:t>
            </a:r>
            <a:r>
              <a:rPr lang="lt-LT" sz="3200" b="1" dirty="0" smtClean="0"/>
              <a:t>:</a:t>
            </a:r>
            <a:r>
              <a:rPr lang="lt-LT" sz="3200" dirty="0" smtClean="0"/>
              <a:t> </a:t>
            </a:r>
            <a:r>
              <a:rPr lang="lt-LT" sz="3200" dirty="0" err="1" smtClean="0"/>
              <a:t>tools</a:t>
            </a:r>
            <a:r>
              <a:rPr lang="lt-LT" sz="3200" dirty="0" smtClean="0"/>
              <a:t> are </a:t>
            </a:r>
            <a:r>
              <a:rPr lang="lt-LT" sz="3200" dirty="0" err="1" smtClean="0"/>
              <a:t>designed</a:t>
            </a:r>
            <a:r>
              <a:rPr lang="lt-LT" sz="3200" dirty="0" smtClean="0"/>
              <a:t> to be </a:t>
            </a:r>
            <a:r>
              <a:rPr lang="lt-LT" sz="3200" dirty="0" err="1" smtClean="0"/>
              <a:t>easily</a:t>
            </a:r>
            <a:r>
              <a:rPr lang="lt-LT" sz="3200" dirty="0" smtClean="0"/>
              <a:t> </a:t>
            </a:r>
            <a:r>
              <a:rPr lang="lt-LT" sz="3200" dirty="0" err="1" smtClean="0"/>
              <a:t>adapted</a:t>
            </a:r>
            <a:r>
              <a:rPr lang="lt-LT" sz="3200" dirty="0" smtClean="0"/>
              <a:t> to </a:t>
            </a:r>
            <a:r>
              <a:rPr lang="lt-LT" sz="3200" dirty="0" err="1" smtClean="0"/>
              <a:t>variety</a:t>
            </a:r>
            <a:r>
              <a:rPr lang="lt-LT" sz="3200" dirty="0" smtClean="0"/>
              <a:t> </a:t>
            </a:r>
            <a:r>
              <a:rPr lang="lt-LT" sz="3200" dirty="0" err="1" smtClean="0"/>
              <a:t>of</a:t>
            </a:r>
            <a:r>
              <a:rPr lang="lt-LT" sz="3200" dirty="0" smtClean="0"/>
              <a:t> </a:t>
            </a:r>
            <a:r>
              <a:rPr lang="lt-LT" sz="3200" dirty="0" err="1" smtClean="0"/>
              <a:t>national</a:t>
            </a:r>
            <a:r>
              <a:rPr lang="lt-LT" sz="3200" dirty="0" smtClean="0"/>
              <a:t> </a:t>
            </a:r>
            <a:r>
              <a:rPr lang="lt-LT" sz="3200" dirty="0" err="1" smtClean="0"/>
              <a:t>and</a:t>
            </a:r>
            <a:r>
              <a:rPr lang="lt-LT" sz="3200" dirty="0" smtClean="0"/>
              <a:t> </a:t>
            </a:r>
            <a:r>
              <a:rPr lang="lt-LT" sz="3200" dirty="0" err="1" smtClean="0"/>
              <a:t>practical</a:t>
            </a:r>
            <a:r>
              <a:rPr lang="lt-LT" sz="3200" dirty="0" smtClean="0"/>
              <a:t> </a:t>
            </a:r>
            <a:r>
              <a:rPr lang="lt-LT" sz="3200" dirty="0" err="1" smtClean="0"/>
              <a:t>contexts</a:t>
            </a:r>
            <a:r>
              <a:rPr lang="lt-LT" sz="3200" dirty="0" smtClean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T</a:t>
            </a:r>
            <a:r>
              <a:rPr lang="lt-LT" sz="3200" b="1" dirty="0" err="1" smtClean="0"/>
              <a:t>arget</a:t>
            </a:r>
            <a:r>
              <a:rPr lang="lt-LT" sz="3200" b="1" dirty="0" smtClean="0"/>
              <a:t>:</a:t>
            </a:r>
            <a:r>
              <a:rPr lang="lt-LT" sz="3200" dirty="0" smtClean="0"/>
              <a:t> </a:t>
            </a:r>
            <a:r>
              <a:rPr lang="lt-LT" sz="3200" dirty="0" err="1" smtClean="0"/>
              <a:t>various</a:t>
            </a:r>
            <a:r>
              <a:rPr lang="lt-LT" sz="3200" dirty="0" smtClean="0"/>
              <a:t> </a:t>
            </a:r>
            <a:r>
              <a:rPr lang="lt-LT" sz="3200" dirty="0" err="1" smtClean="0"/>
              <a:t>groups</a:t>
            </a:r>
            <a:r>
              <a:rPr lang="lt-LT" sz="3200" dirty="0" smtClean="0"/>
              <a:t> </a:t>
            </a:r>
            <a:r>
              <a:rPr lang="lt-LT" sz="3200" dirty="0" err="1" smtClean="0"/>
              <a:t>of</a:t>
            </a:r>
            <a:r>
              <a:rPr lang="lt-LT" sz="3200" dirty="0" smtClean="0"/>
              <a:t> </a:t>
            </a:r>
            <a:r>
              <a:rPr lang="lt-LT" sz="3200" dirty="0" err="1" smtClean="0"/>
              <a:t>mediation</a:t>
            </a:r>
            <a:r>
              <a:rPr lang="lt-LT" sz="3200" dirty="0" smtClean="0"/>
              <a:t> </a:t>
            </a:r>
            <a:r>
              <a:rPr lang="lt-LT" sz="3200" dirty="0" err="1" smtClean="0"/>
              <a:t>developers</a:t>
            </a:r>
            <a:r>
              <a:rPr lang="lt-LT" sz="3200" dirty="0" smtClean="0"/>
              <a:t> </a:t>
            </a:r>
            <a:r>
              <a:rPr lang="mr-IN" sz="3200" dirty="0" smtClean="0"/>
              <a:t>–</a:t>
            </a:r>
            <a:r>
              <a:rPr lang="lt-LT" sz="3200" dirty="0" smtClean="0"/>
              <a:t> 47 </a:t>
            </a:r>
            <a:r>
              <a:rPr lang="lt-LT" sz="3200" dirty="0" err="1" smtClean="0"/>
              <a:t>CoE</a:t>
            </a:r>
            <a:r>
              <a:rPr lang="lt-LT" sz="3200" dirty="0" smtClean="0"/>
              <a:t> </a:t>
            </a:r>
            <a:r>
              <a:rPr lang="lt-LT" sz="3200" dirty="0" err="1" smtClean="0"/>
              <a:t>Member</a:t>
            </a:r>
            <a:r>
              <a:rPr lang="lt-LT" sz="3200" dirty="0" smtClean="0"/>
              <a:t> </a:t>
            </a:r>
            <a:r>
              <a:rPr lang="lt-LT" sz="3200" dirty="0" err="1" smtClean="0"/>
              <a:t>States</a:t>
            </a:r>
            <a:r>
              <a:rPr lang="lt-LT" sz="3200" dirty="0" smtClean="0"/>
              <a:t>’ </a:t>
            </a:r>
            <a:r>
              <a:rPr lang="lt-LT" sz="3200" dirty="0" err="1" smtClean="0"/>
              <a:t>governments</a:t>
            </a:r>
            <a:r>
              <a:rPr lang="lt-LT" sz="3200" dirty="0"/>
              <a:t> </a:t>
            </a:r>
            <a:r>
              <a:rPr lang="lt-LT" sz="3200" dirty="0" err="1" smtClean="0"/>
              <a:t>and</a:t>
            </a:r>
            <a:r>
              <a:rPr lang="lt-LT" sz="3200" dirty="0" smtClean="0"/>
              <a:t> </a:t>
            </a:r>
            <a:r>
              <a:rPr lang="lt-LT" sz="3200" dirty="0" err="1" smtClean="0"/>
              <a:t>mediation</a:t>
            </a:r>
            <a:r>
              <a:rPr lang="lt-LT" sz="3200" dirty="0" smtClean="0"/>
              <a:t> </a:t>
            </a:r>
            <a:r>
              <a:rPr lang="lt-LT" sz="3200" dirty="0" err="1" smtClean="0"/>
              <a:t>stakeholders</a:t>
            </a:r>
            <a:r>
              <a:rPr lang="lt-LT" sz="3200" dirty="0" smtClean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lt-LT" sz="3200" dirty="0" err="1"/>
              <a:t>Elaborated</a:t>
            </a:r>
            <a:r>
              <a:rPr lang="lt-LT" sz="3200" dirty="0"/>
              <a:t> </a:t>
            </a:r>
            <a:r>
              <a:rPr lang="lt-LT" sz="3200" dirty="0" err="1"/>
              <a:t>by</a:t>
            </a:r>
            <a:r>
              <a:rPr lang="lt-LT" sz="3200" dirty="0"/>
              <a:t> </a:t>
            </a:r>
            <a:r>
              <a:rPr lang="lt-LT" sz="3200" b="1" dirty="0" smtClean="0"/>
              <a:t>CEPEJ-GT-MED</a:t>
            </a:r>
            <a:r>
              <a:rPr lang="lt-LT" sz="3200" dirty="0" smtClean="0"/>
              <a:t>; </a:t>
            </a:r>
            <a:r>
              <a:rPr lang="lt-LT" sz="3200" dirty="0" err="1" smtClean="0"/>
              <a:t>two</a:t>
            </a:r>
            <a:r>
              <a:rPr lang="lt-LT" sz="3200" dirty="0" smtClean="0"/>
              <a:t> </a:t>
            </a:r>
            <a:r>
              <a:rPr lang="lt-LT" sz="3200" dirty="0" err="1" smtClean="0"/>
              <a:t>tools</a:t>
            </a:r>
            <a:r>
              <a:rPr lang="lt-LT" sz="3200" dirty="0" smtClean="0"/>
              <a:t> </a:t>
            </a:r>
            <a:r>
              <a:rPr lang="lt-LT" sz="3200" dirty="0" err="1" smtClean="0"/>
              <a:t>developed</a:t>
            </a:r>
            <a:r>
              <a:rPr lang="lt-LT" sz="3200" dirty="0" smtClean="0"/>
              <a:t> </a:t>
            </a:r>
            <a:r>
              <a:rPr lang="lt-LT" sz="3200" dirty="0" err="1" smtClean="0"/>
              <a:t>in</a:t>
            </a:r>
            <a:r>
              <a:rPr lang="lt-LT" sz="3200" dirty="0" smtClean="0"/>
              <a:t> </a:t>
            </a:r>
            <a:r>
              <a:rPr lang="lt-LT" sz="3200" dirty="0" err="1" smtClean="0"/>
              <a:t>cooperation</a:t>
            </a:r>
            <a:r>
              <a:rPr lang="lt-LT" sz="3200" dirty="0" smtClean="0"/>
              <a:t> </a:t>
            </a:r>
            <a:r>
              <a:rPr lang="lt-LT" sz="3200" dirty="0" err="1" smtClean="0"/>
              <a:t>with</a:t>
            </a:r>
            <a:r>
              <a:rPr lang="lt-LT" sz="3200" dirty="0" smtClean="0"/>
              <a:t> </a:t>
            </a:r>
            <a:r>
              <a:rPr lang="lt-LT" sz="3200" dirty="0" smtClean="0"/>
              <a:t>CCBE </a:t>
            </a:r>
            <a:r>
              <a:rPr lang="lt-LT" sz="3200" dirty="0" err="1" smtClean="0"/>
              <a:t>and</a:t>
            </a:r>
            <a:r>
              <a:rPr lang="lt-LT" sz="3200" dirty="0" smtClean="0"/>
              <a:t> IMI</a:t>
            </a:r>
            <a:endParaRPr lang="lt-LT" sz="3200" dirty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69" y="5635255"/>
            <a:ext cx="2460852" cy="11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European Mediation Development Toolkit (2)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903228"/>
            <a:ext cx="9053945" cy="420662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Nine tools</a:t>
            </a:r>
            <a:r>
              <a:rPr lang="en-US" sz="3200" dirty="0" smtClean="0"/>
              <a:t> confirmed by CEPEJ; will be complemented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Tools: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Establishing a Court Mediation Pilot: management checklist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Mediation Pilot Monitoring Checklist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Guide to the Judicial Referral to Mediation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B</a:t>
            </a:r>
            <a:r>
              <a:rPr lang="en-GB" sz="3200" dirty="0" err="1" smtClean="0"/>
              <a:t>asic</a:t>
            </a:r>
            <a:r>
              <a:rPr lang="en-GB" sz="3200" dirty="0" smtClean="0"/>
              <a:t> Mediator Training Curriculum </a:t>
            </a:r>
            <a:r>
              <a:rPr lang="en-GB" sz="3200" i="1" dirty="0" smtClean="0">
                <a:solidFill>
                  <a:schemeClr val="tx2"/>
                </a:solidFill>
              </a:rPr>
              <a:t>(jointly with the IMI)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GB" sz="3200" dirty="0" smtClean="0"/>
              <a:t>European Code of Conduct foe Mediation Providers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GB" sz="3200" dirty="0" smtClean="0"/>
              <a:t>Model Mediation Forms (Agreement to Mediate, Mediation Settlement, Mediation Feedback)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GB" sz="3200" dirty="0" smtClean="0"/>
              <a:t>Baseline Grid for Mediation KPI </a:t>
            </a:r>
            <a:r>
              <a:rPr lang="en-GB" sz="3200" i="1" dirty="0" smtClean="0"/>
              <a:t>(Baseline Mediation Statistics)</a:t>
            </a:r>
            <a:endParaRPr lang="en-GB" sz="3200" i="1" dirty="0"/>
          </a:p>
          <a:p>
            <a:pPr marL="914400" lvl="1" indent="-457200">
              <a:buFont typeface="Arial" charset="0"/>
              <a:buChar char="•"/>
            </a:pPr>
            <a:r>
              <a:rPr lang="en-GB" sz="3200" dirty="0" smtClean="0"/>
              <a:t>Frequently Asked Questions</a:t>
            </a:r>
            <a:endParaRPr lang="en-GB" sz="3200" dirty="0"/>
          </a:p>
          <a:p>
            <a:pPr marL="914400" lvl="1" indent="-457200">
              <a:buFont typeface="Arial" charset="0"/>
              <a:buChar char="•"/>
            </a:pPr>
            <a:r>
              <a:rPr lang="en-GB" sz="3200" dirty="0" smtClean="0"/>
              <a:t>Guide </a:t>
            </a:r>
            <a:r>
              <a:rPr lang="en-GB" sz="3200" dirty="0"/>
              <a:t>to </a:t>
            </a:r>
            <a:r>
              <a:rPr lang="en-GB" sz="3200" dirty="0" smtClean="0"/>
              <a:t>Mediation </a:t>
            </a:r>
            <a:r>
              <a:rPr lang="en-GB" sz="3200" dirty="0"/>
              <a:t>for </a:t>
            </a:r>
            <a:r>
              <a:rPr lang="en-GB" sz="3200" dirty="0" smtClean="0"/>
              <a:t>Lawyers </a:t>
            </a:r>
            <a:r>
              <a:rPr lang="en-GB" sz="3200" i="1" dirty="0" smtClean="0">
                <a:solidFill>
                  <a:schemeClr val="tx2"/>
                </a:solidFill>
              </a:rPr>
              <a:t>(jointly </a:t>
            </a:r>
            <a:r>
              <a:rPr lang="en-GB" sz="3200" i="1" dirty="0">
                <a:solidFill>
                  <a:schemeClr val="tx2"/>
                </a:solidFill>
              </a:rPr>
              <a:t>with the </a:t>
            </a:r>
            <a:r>
              <a:rPr lang="en-GB" sz="3200" i="1" dirty="0" smtClean="0">
                <a:solidFill>
                  <a:schemeClr val="tx2"/>
                </a:solidFill>
              </a:rPr>
              <a:t>CCBE)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669" y="5635255"/>
            <a:ext cx="2460852" cy="11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7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89255" y="4036296"/>
            <a:ext cx="5396345" cy="83312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384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GT Walsheim</vt:lpstr>
      <vt:lpstr>Times New Roman</vt:lpstr>
      <vt:lpstr>Wingdings</vt:lpstr>
      <vt:lpstr>Arial</vt:lpstr>
      <vt:lpstr>Custom Design</vt:lpstr>
      <vt:lpstr>1_Custom Design</vt:lpstr>
      <vt:lpstr> European Mediation Development Toolkit   Assoc. Prof. Dr. Rimantas Simaitis  Chairman of the CEPEJ-GT-MED   11 April 2019, Riga</vt:lpstr>
      <vt:lpstr>Council of Europe Committee of Ministers Recommendations on mediation and ADR </vt:lpstr>
      <vt:lpstr>2006 CEPEJ study on mediation in Europe</vt:lpstr>
      <vt:lpstr>CEPEJ guidelines on better implementation of CM Recommendations</vt:lpstr>
      <vt:lpstr>2017-2018 CEPEJ Guidelines’ Impact Study</vt:lpstr>
      <vt:lpstr>PowerPoint Presentation</vt:lpstr>
      <vt:lpstr>European Mediation Development Toolkit (1)</vt:lpstr>
      <vt:lpstr>European Mediation Development Toolkit (2)</vt:lpstr>
      <vt:lpstr>Thank you!</vt:lpstr>
    </vt:vector>
  </TitlesOfParts>
  <Company>Vilniaus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COBALT LT</cp:lastModifiedBy>
  <cp:revision>135</cp:revision>
  <cp:lastPrinted>2019-04-08T10:19:22Z</cp:lastPrinted>
  <dcterms:created xsi:type="dcterms:W3CDTF">2017-06-28T06:49:28Z</dcterms:created>
  <dcterms:modified xsi:type="dcterms:W3CDTF">2019-04-08T10:19:37Z</dcterms:modified>
</cp:coreProperties>
</file>